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8"/>
  </p:notesMasterIdLst>
  <p:sldIdLst>
    <p:sldId id="257" r:id="rId2"/>
    <p:sldId id="264" r:id="rId3"/>
    <p:sldId id="303" r:id="rId4"/>
    <p:sldId id="260" r:id="rId5"/>
    <p:sldId id="304" r:id="rId6"/>
    <p:sldId id="256" r:id="rId7"/>
    <p:sldId id="271" r:id="rId8"/>
    <p:sldId id="265" r:id="rId9"/>
    <p:sldId id="305" r:id="rId10"/>
    <p:sldId id="306" r:id="rId11"/>
    <p:sldId id="307" r:id="rId12"/>
    <p:sldId id="267" r:id="rId13"/>
    <p:sldId id="293" r:id="rId14"/>
    <p:sldId id="275" r:id="rId15"/>
    <p:sldId id="308" r:id="rId16"/>
    <p:sldId id="30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96" autoAdjust="0"/>
    <p:restoredTop sz="86416" autoAdjust="0"/>
  </p:normalViewPr>
  <p:slideViewPr>
    <p:cSldViewPr>
      <p:cViewPr>
        <p:scale>
          <a:sx n="75" d="100"/>
          <a:sy n="75" d="100"/>
        </p:scale>
        <p:origin x="-1044" y="-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44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AAC0E1-5F0B-4A5F-9778-82C7306B7CCC}" type="doc">
      <dgm:prSet loTypeId="urn:microsoft.com/office/officeart/2005/8/layout/cycle6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176860E-BEF5-469F-816D-E301DFEECFB8}">
      <dgm:prSet/>
      <dgm:spPr/>
      <dgm:t>
        <a:bodyPr/>
        <a:lstStyle/>
        <a:p>
          <a:pPr rtl="0"/>
          <a:r>
            <a:rPr lang="ru-RU" dirty="0" smtClean="0"/>
            <a:t>Какую эволюцию претерпел образ Прекрасной Дамы в раннем творчестве </a:t>
          </a:r>
          <a:r>
            <a:rPr lang="ru-RU" dirty="0" err="1" smtClean="0"/>
            <a:t>А.Блока</a:t>
          </a:r>
          <a:r>
            <a:rPr lang="ru-RU" dirty="0" smtClean="0"/>
            <a:t>?</a:t>
          </a:r>
          <a:endParaRPr lang="ru-RU" dirty="0"/>
        </a:p>
      </dgm:t>
    </dgm:pt>
    <dgm:pt modelId="{54407A18-3BD6-423C-8282-0C6F4F491BE8}" type="parTrans" cxnId="{45D1E475-C765-4CE0-813D-42CD4B80E144}">
      <dgm:prSet/>
      <dgm:spPr/>
      <dgm:t>
        <a:bodyPr/>
        <a:lstStyle/>
        <a:p>
          <a:endParaRPr lang="ru-RU"/>
        </a:p>
      </dgm:t>
    </dgm:pt>
    <dgm:pt modelId="{C219E2FE-668D-4A4A-B163-76C8174F1747}" type="sibTrans" cxnId="{45D1E475-C765-4CE0-813D-42CD4B80E144}">
      <dgm:prSet/>
      <dgm:spPr/>
      <dgm:t>
        <a:bodyPr/>
        <a:lstStyle/>
        <a:p>
          <a:endParaRPr lang="ru-RU"/>
        </a:p>
      </dgm:t>
    </dgm:pt>
    <dgm:pt modelId="{85D77DB6-8201-4E6F-8ECE-C8FA0B4BAE24}">
      <dgm:prSet custT="1"/>
      <dgm:spPr>
        <a:solidFill>
          <a:srgbClr val="92D050"/>
        </a:solidFill>
      </dgm:spPr>
      <dgm:t>
        <a:bodyPr/>
        <a:lstStyle/>
        <a:p>
          <a:pPr rtl="0"/>
          <a:r>
            <a:rPr lang="ru-RU" sz="3200" b="1" dirty="0" smtClean="0"/>
            <a:t>Сказочная Царевна</a:t>
          </a:r>
        </a:p>
        <a:p>
          <a:pPr rtl="0"/>
          <a:r>
            <a:rPr lang="ru-RU" sz="3200" b="1" dirty="0" smtClean="0"/>
            <a:t>высокий терем</a:t>
          </a:r>
          <a:endParaRPr lang="ru-RU" sz="3200" b="1" dirty="0"/>
        </a:p>
      </dgm:t>
    </dgm:pt>
    <dgm:pt modelId="{45C09E04-F060-4204-AAFC-2A54E9DE6087}" type="parTrans" cxnId="{E642835B-D9AF-4B0F-A9A4-FC186B7E4471}">
      <dgm:prSet/>
      <dgm:spPr/>
      <dgm:t>
        <a:bodyPr/>
        <a:lstStyle/>
        <a:p>
          <a:endParaRPr lang="ru-RU"/>
        </a:p>
      </dgm:t>
    </dgm:pt>
    <dgm:pt modelId="{8669D37A-0D9F-4321-9C72-63A0DA3FA885}" type="sibTrans" cxnId="{E642835B-D9AF-4B0F-A9A4-FC186B7E4471}">
      <dgm:prSet/>
      <dgm:spPr/>
      <dgm:t>
        <a:bodyPr/>
        <a:lstStyle/>
        <a:p>
          <a:endParaRPr lang="ru-RU"/>
        </a:p>
      </dgm:t>
    </dgm:pt>
    <dgm:pt modelId="{703E74C8-DF36-4A3C-A7F1-F9672DA777B4}">
      <dgm:prSet custT="1"/>
      <dgm:spPr/>
      <dgm:t>
        <a:bodyPr/>
        <a:lstStyle/>
        <a:p>
          <a:pPr rtl="0"/>
          <a:r>
            <a:rPr lang="ru-RU" sz="3100" b="1" dirty="0" smtClean="0"/>
            <a:t> </a:t>
          </a:r>
          <a:r>
            <a:rPr lang="ru-RU" sz="3600" b="1" dirty="0" smtClean="0"/>
            <a:t>Образ Божьей Матери</a:t>
          </a:r>
        </a:p>
        <a:p>
          <a:pPr rtl="0"/>
          <a:r>
            <a:rPr lang="ru-RU" sz="3600" b="1" dirty="0" smtClean="0"/>
            <a:t>храм</a:t>
          </a:r>
          <a:endParaRPr lang="ru-RU" sz="3600" b="1" dirty="0"/>
        </a:p>
      </dgm:t>
    </dgm:pt>
    <dgm:pt modelId="{52DCD10F-4309-4D99-8585-D7BD8DF403F5}" type="parTrans" cxnId="{250F0B66-79F8-495F-B9C1-C8EFF81AC0C0}">
      <dgm:prSet/>
      <dgm:spPr/>
      <dgm:t>
        <a:bodyPr/>
        <a:lstStyle/>
        <a:p>
          <a:endParaRPr lang="ru-RU"/>
        </a:p>
      </dgm:t>
    </dgm:pt>
    <dgm:pt modelId="{063FCF90-C2AD-40D0-8682-C3C2CC45D2CF}" type="sibTrans" cxnId="{250F0B66-79F8-495F-B9C1-C8EFF81AC0C0}">
      <dgm:prSet/>
      <dgm:spPr/>
      <dgm:t>
        <a:bodyPr/>
        <a:lstStyle/>
        <a:p>
          <a:endParaRPr lang="ru-RU"/>
        </a:p>
      </dgm:t>
    </dgm:pt>
    <dgm:pt modelId="{0D94DB45-FA64-4446-96C9-563060F1AA72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pPr rtl="0"/>
          <a:r>
            <a:rPr lang="ru-RU" sz="3200" b="1" dirty="0" smtClean="0"/>
            <a:t>Прекрасная Дама является носительницей …..</a:t>
          </a:r>
          <a:endParaRPr lang="ru-RU" sz="3200" b="1" dirty="0"/>
        </a:p>
      </dgm:t>
    </dgm:pt>
    <dgm:pt modelId="{2C3A8679-06E9-42EA-9178-2F3098AD1524}" type="parTrans" cxnId="{15F9D30C-C8D2-4904-A8E9-079CBA2CB157}">
      <dgm:prSet/>
      <dgm:spPr/>
      <dgm:t>
        <a:bodyPr/>
        <a:lstStyle/>
        <a:p>
          <a:endParaRPr lang="ru-RU"/>
        </a:p>
      </dgm:t>
    </dgm:pt>
    <dgm:pt modelId="{704AB9FB-C415-4F2F-82D2-BA5E3B1555E0}" type="sibTrans" cxnId="{15F9D30C-C8D2-4904-A8E9-079CBA2CB157}">
      <dgm:prSet/>
      <dgm:spPr/>
      <dgm:t>
        <a:bodyPr/>
        <a:lstStyle/>
        <a:p>
          <a:endParaRPr lang="ru-RU"/>
        </a:p>
      </dgm:t>
    </dgm:pt>
    <dgm:pt modelId="{5E2B9E6C-E9E4-42A9-BDCF-160FDC770FBC}" type="pres">
      <dgm:prSet presAssocID="{39AAC0E1-5F0B-4A5F-9778-82C7306B7CC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9EA7F3D-EE51-4C3C-A834-F5C7CD25B162}" type="pres">
      <dgm:prSet presAssocID="{B176860E-BEF5-469F-816D-E301DFEECFB8}" presName="node" presStyleLbl="node1" presStyleIdx="0" presStyleCnt="4" custScaleX="308104" custScaleY="122164" custRadScaleRad="99375" custRadScaleInc="-457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FA5047-2AC8-40FB-B74F-5E51F10F0E74}" type="pres">
      <dgm:prSet presAssocID="{B176860E-BEF5-469F-816D-E301DFEECFB8}" presName="spNode" presStyleCnt="0"/>
      <dgm:spPr/>
    </dgm:pt>
    <dgm:pt modelId="{84A4FFEC-1496-405A-A6C3-45EEF54B1969}" type="pres">
      <dgm:prSet presAssocID="{C219E2FE-668D-4A4A-B163-76C8174F1747}" presName="sibTrans" presStyleLbl="sibTrans1D1" presStyleIdx="0" presStyleCnt="4"/>
      <dgm:spPr/>
      <dgm:t>
        <a:bodyPr/>
        <a:lstStyle/>
        <a:p>
          <a:endParaRPr lang="ru-RU"/>
        </a:p>
      </dgm:t>
    </dgm:pt>
    <dgm:pt modelId="{E0EDC9CE-8FC8-44DA-A481-6180038F1867}" type="pres">
      <dgm:prSet presAssocID="{703E74C8-DF36-4A3C-A7F1-F9672DA777B4}" presName="node" presStyleLbl="node1" presStyleIdx="1" presStyleCnt="4" custScaleX="218882" custScaleY="80485" custRadScaleRad="39374" custRadScaleInc="387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0821A4-6193-4808-BB3C-4DF1A8BA7155}" type="pres">
      <dgm:prSet presAssocID="{703E74C8-DF36-4A3C-A7F1-F9672DA777B4}" presName="spNode" presStyleCnt="0"/>
      <dgm:spPr/>
    </dgm:pt>
    <dgm:pt modelId="{F00FF589-A15B-47AC-8F29-368ABEE2CA8B}" type="pres">
      <dgm:prSet presAssocID="{063FCF90-C2AD-40D0-8682-C3C2CC45D2CF}" presName="sibTrans" presStyleLbl="sibTrans1D1" presStyleIdx="1" presStyleCnt="4"/>
      <dgm:spPr/>
      <dgm:t>
        <a:bodyPr/>
        <a:lstStyle/>
        <a:p>
          <a:endParaRPr lang="ru-RU"/>
        </a:p>
      </dgm:t>
    </dgm:pt>
    <dgm:pt modelId="{CE0098F0-57AA-4D38-986C-270E29CADD71}" type="pres">
      <dgm:prSet presAssocID="{85D77DB6-8201-4E6F-8ECE-C8FA0B4BAE24}" presName="node" presStyleLbl="node1" presStyleIdx="2" presStyleCnt="4" custScaleX="172454" custScaleY="74872" custRadScaleRad="133743" custRadScaleInc="3486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6ACE47-14D6-43C8-ACB4-A87F05AC5FE1}" type="pres">
      <dgm:prSet presAssocID="{85D77DB6-8201-4E6F-8ECE-C8FA0B4BAE24}" presName="spNode" presStyleCnt="0"/>
      <dgm:spPr/>
    </dgm:pt>
    <dgm:pt modelId="{0084A2EC-0D28-4282-B93F-0466F2CD2FCD}" type="pres">
      <dgm:prSet presAssocID="{8669D37A-0D9F-4321-9C72-63A0DA3FA885}" presName="sibTrans" presStyleLbl="sibTrans1D1" presStyleIdx="2" presStyleCnt="4"/>
      <dgm:spPr/>
      <dgm:t>
        <a:bodyPr/>
        <a:lstStyle/>
        <a:p>
          <a:endParaRPr lang="ru-RU"/>
        </a:p>
      </dgm:t>
    </dgm:pt>
    <dgm:pt modelId="{17415A58-F1A8-4507-BC83-F9FB1685B5D0}" type="pres">
      <dgm:prSet presAssocID="{0D94DB45-FA64-4446-96C9-563060F1AA72}" presName="node" presStyleLbl="node1" presStyleIdx="3" presStyleCnt="4" custScaleX="383521" custRadScaleRad="137332" custRadScaleInc="-5054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C4DFCC-B87A-4CFA-99F3-D0E900478AA4}" type="pres">
      <dgm:prSet presAssocID="{0D94DB45-FA64-4446-96C9-563060F1AA72}" presName="spNode" presStyleCnt="0"/>
      <dgm:spPr/>
    </dgm:pt>
    <dgm:pt modelId="{8EFA739F-2CFE-4FEE-BF6D-89BD8647790A}" type="pres">
      <dgm:prSet presAssocID="{704AB9FB-C415-4F2F-82D2-BA5E3B1555E0}" presName="sibTrans" presStyleLbl="sibTrans1D1" presStyleIdx="3" presStyleCnt="4"/>
      <dgm:spPr/>
      <dgm:t>
        <a:bodyPr/>
        <a:lstStyle/>
        <a:p>
          <a:endParaRPr lang="ru-RU"/>
        </a:p>
      </dgm:t>
    </dgm:pt>
  </dgm:ptLst>
  <dgm:cxnLst>
    <dgm:cxn modelId="{E9CE001A-D045-483E-8D89-EEBE9FD7D07E}" type="presOf" srcId="{063FCF90-C2AD-40D0-8682-C3C2CC45D2CF}" destId="{F00FF589-A15B-47AC-8F29-368ABEE2CA8B}" srcOrd="0" destOrd="0" presId="urn:microsoft.com/office/officeart/2005/8/layout/cycle6"/>
    <dgm:cxn modelId="{45D1E475-C765-4CE0-813D-42CD4B80E144}" srcId="{39AAC0E1-5F0B-4A5F-9778-82C7306B7CCC}" destId="{B176860E-BEF5-469F-816D-E301DFEECFB8}" srcOrd="0" destOrd="0" parTransId="{54407A18-3BD6-423C-8282-0C6F4F491BE8}" sibTransId="{C219E2FE-668D-4A4A-B163-76C8174F1747}"/>
    <dgm:cxn modelId="{FD5AB30B-10A6-4C10-B62F-EC808B385881}" type="presOf" srcId="{85D77DB6-8201-4E6F-8ECE-C8FA0B4BAE24}" destId="{CE0098F0-57AA-4D38-986C-270E29CADD71}" srcOrd="0" destOrd="0" presId="urn:microsoft.com/office/officeart/2005/8/layout/cycle6"/>
    <dgm:cxn modelId="{250F0B66-79F8-495F-B9C1-C8EFF81AC0C0}" srcId="{39AAC0E1-5F0B-4A5F-9778-82C7306B7CCC}" destId="{703E74C8-DF36-4A3C-A7F1-F9672DA777B4}" srcOrd="1" destOrd="0" parTransId="{52DCD10F-4309-4D99-8585-D7BD8DF403F5}" sibTransId="{063FCF90-C2AD-40D0-8682-C3C2CC45D2CF}"/>
    <dgm:cxn modelId="{0B5E232F-17B2-48C1-84F5-D1E6FFA63285}" type="presOf" srcId="{704AB9FB-C415-4F2F-82D2-BA5E3B1555E0}" destId="{8EFA739F-2CFE-4FEE-BF6D-89BD8647790A}" srcOrd="0" destOrd="0" presId="urn:microsoft.com/office/officeart/2005/8/layout/cycle6"/>
    <dgm:cxn modelId="{15F9D30C-C8D2-4904-A8E9-079CBA2CB157}" srcId="{39AAC0E1-5F0B-4A5F-9778-82C7306B7CCC}" destId="{0D94DB45-FA64-4446-96C9-563060F1AA72}" srcOrd="3" destOrd="0" parTransId="{2C3A8679-06E9-42EA-9178-2F3098AD1524}" sibTransId="{704AB9FB-C415-4F2F-82D2-BA5E3B1555E0}"/>
    <dgm:cxn modelId="{FD5651CE-CE74-4AF6-83C6-04E25F053820}" type="presOf" srcId="{39AAC0E1-5F0B-4A5F-9778-82C7306B7CCC}" destId="{5E2B9E6C-E9E4-42A9-BDCF-160FDC770FBC}" srcOrd="0" destOrd="0" presId="urn:microsoft.com/office/officeart/2005/8/layout/cycle6"/>
    <dgm:cxn modelId="{85B6E5BF-AC14-41CC-81FF-B6C1938EE0AE}" type="presOf" srcId="{8669D37A-0D9F-4321-9C72-63A0DA3FA885}" destId="{0084A2EC-0D28-4282-B93F-0466F2CD2FCD}" srcOrd="0" destOrd="0" presId="urn:microsoft.com/office/officeart/2005/8/layout/cycle6"/>
    <dgm:cxn modelId="{1A4B37A0-0524-4CFC-8462-29D8E7CB4979}" type="presOf" srcId="{C219E2FE-668D-4A4A-B163-76C8174F1747}" destId="{84A4FFEC-1496-405A-A6C3-45EEF54B1969}" srcOrd="0" destOrd="0" presId="urn:microsoft.com/office/officeart/2005/8/layout/cycle6"/>
    <dgm:cxn modelId="{537F85F2-51F6-4EA6-A048-FD426E83E68D}" type="presOf" srcId="{0D94DB45-FA64-4446-96C9-563060F1AA72}" destId="{17415A58-F1A8-4507-BC83-F9FB1685B5D0}" srcOrd="0" destOrd="0" presId="urn:microsoft.com/office/officeart/2005/8/layout/cycle6"/>
    <dgm:cxn modelId="{3506DE08-4C67-459A-8FF5-1866F22C8A5C}" type="presOf" srcId="{B176860E-BEF5-469F-816D-E301DFEECFB8}" destId="{F9EA7F3D-EE51-4C3C-A834-F5C7CD25B162}" srcOrd="0" destOrd="0" presId="urn:microsoft.com/office/officeart/2005/8/layout/cycle6"/>
    <dgm:cxn modelId="{841650F7-0E27-49F0-AAA6-43B45585B681}" type="presOf" srcId="{703E74C8-DF36-4A3C-A7F1-F9672DA777B4}" destId="{E0EDC9CE-8FC8-44DA-A481-6180038F1867}" srcOrd="0" destOrd="0" presId="urn:microsoft.com/office/officeart/2005/8/layout/cycle6"/>
    <dgm:cxn modelId="{E642835B-D9AF-4B0F-A9A4-FC186B7E4471}" srcId="{39AAC0E1-5F0B-4A5F-9778-82C7306B7CCC}" destId="{85D77DB6-8201-4E6F-8ECE-C8FA0B4BAE24}" srcOrd="2" destOrd="0" parTransId="{45C09E04-F060-4204-AAFC-2A54E9DE6087}" sibTransId="{8669D37A-0D9F-4321-9C72-63A0DA3FA885}"/>
    <dgm:cxn modelId="{4BCF952B-A1C7-4569-8077-67001FF43E6D}" type="presParOf" srcId="{5E2B9E6C-E9E4-42A9-BDCF-160FDC770FBC}" destId="{F9EA7F3D-EE51-4C3C-A834-F5C7CD25B162}" srcOrd="0" destOrd="0" presId="urn:microsoft.com/office/officeart/2005/8/layout/cycle6"/>
    <dgm:cxn modelId="{44254AB6-B534-47A3-9C0D-4E07923A6C4F}" type="presParOf" srcId="{5E2B9E6C-E9E4-42A9-BDCF-160FDC770FBC}" destId="{66FA5047-2AC8-40FB-B74F-5E51F10F0E74}" srcOrd="1" destOrd="0" presId="urn:microsoft.com/office/officeart/2005/8/layout/cycle6"/>
    <dgm:cxn modelId="{420EB204-D00F-4B5C-9BF9-E32CE3929BE6}" type="presParOf" srcId="{5E2B9E6C-E9E4-42A9-BDCF-160FDC770FBC}" destId="{84A4FFEC-1496-405A-A6C3-45EEF54B1969}" srcOrd="2" destOrd="0" presId="urn:microsoft.com/office/officeart/2005/8/layout/cycle6"/>
    <dgm:cxn modelId="{81222ECE-A9A7-4D64-95CD-80804FF98FC4}" type="presParOf" srcId="{5E2B9E6C-E9E4-42A9-BDCF-160FDC770FBC}" destId="{E0EDC9CE-8FC8-44DA-A481-6180038F1867}" srcOrd="3" destOrd="0" presId="urn:microsoft.com/office/officeart/2005/8/layout/cycle6"/>
    <dgm:cxn modelId="{87BF4871-3B27-4FCE-AF62-72CF9F9BDA0F}" type="presParOf" srcId="{5E2B9E6C-E9E4-42A9-BDCF-160FDC770FBC}" destId="{600821A4-6193-4808-BB3C-4DF1A8BA7155}" srcOrd="4" destOrd="0" presId="urn:microsoft.com/office/officeart/2005/8/layout/cycle6"/>
    <dgm:cxn modelId="{356367A3-6875-4962-9411-5C3E07479410}" type="presParOf" srcId="{5E2B9E6C-E9E4-42A9-BDCF-160FDC770FBC}" destId="{F00FF589-A15B-47AC-8F29-368ABEE2CA8B}" srcOrd="5" destOrd="0" presId="urn:microsoft.com/office/officeart/2005/8/layout/cycle6"/>
    <dgm:cxn modelId="{952E2DC7-0C1D-4CD1-B73C-604234B8FC78}" type="presParOf" srcId="{5E2B9E6C-E9E4-42A9-BDCF-160FDC770FBC}" destId="{CE0098F0-57AA-4D38-986C-270E29CADD71}" srcOrd="6" destOrd="0" presId="urn:microsoft.com/office/officeart/2005/8/layout/cycle6"/>
    <dgm:cxn modelId="{9B93BB2E-CA25-43BF-9B9B-FD13EA2914E5}" type="presParOf" srcId="{5E2B9E6C-E9E4-42A9-BDCF-160FDC770FBC}" destId="{F86ACE47-14D6-43C8-ACB4-A87F05AC5FE1}" srcOrd="7" destOrd="0" presId="urn:microsoft.com/office/officeart/2005/8/layout/cycle6"/>
    <dgm:cxn modelId="{2E45A16A-945C-44F3-A294-2898FD5C8473}" type="presParOf" srcId="{5E2B9E6C-E9E4-42A9-BDCF-160FDC770FBC}" destId="{0084A2EC-0D28-4282-B93F-0466F2CD2FCD}" srcOrd="8" destOrd="0" presId="urn:microsoft.com/office/officeart/2005/8/layout/cycle6"/>
    <dgm:cxn modelId="{D32487DA-2FE2-4A1D-AFD5-65699BF37FB3}" type="presParOf" srcId="{5E2B9E6C-E9E4-42A9-BDCF-160FDC770FBC}" destId="{17415A58-F1A8-4507-BC83-F9FB1685B5D0}" srcOrd="9" destOrd="0" presId="urn:microsoft.com/office/officeart/2005/8/layout/cycle6"/>
    <dgm:cxn modelId="{3A3686F7-3543-44CB-8511-6C7803F41667}" type="presParOf" srcId="{5E2B9E6C-E9E4-42A9-BDCF-160FDC770FBC}" destId="{A5C4DFCC-B87A-4CFA-99F3-D0E900478AA4}" srcOrd="10" destOrd="0" presId="urn:microsoft.com/office/officeart/2005/8/layout/cycle6"/>
    <dgm:cxn modelId="{C7845E77-7BE9-4E00-BFAF-13645BB107FD}" type="presParOf" srcId="{5E2B9E6C-E9E4-42A9-BDCF-160FDC770FBC}" destId="{8EFA739F-2CFE-4FEE-BF6D-89BD8647790A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9EA7F3D-EE51-4C3C-A834-F5C7CD25B162}">
      <dsp:nvSpPr>
        <dsp:cNvPr id="0" name=""/>
        <dsp:cNvSpPr/>
      </dsp:nvSpPr>
      <dsp:spPr>
        <a:xfrm>
          <a:off x="1260810" y="101427"/>
          <a:ext cx="7217601" cy="186016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Какую эволюцию претерпел образ Прекрасной Дамы в раннем творчестве </a:t>
          </a:r>
          <a:r>
            <a:rPr lang="ru-RU" sz="3300" kern="1200" dirty="0" err="1" smtClean="0"/>
            <a:t>А.Блока</a:t>
          </a:r>
          <a:r>
            <a:rPr lang="ru-RU" sz="3300" kern="1200" dirty="0" smtClean="0"/>
            <a:t>?</a:t>
          </a:r>
          <a:endParaRPr lang="ru-RU" sz="3300" kern="1200" dirty="0"/>
        </a:p>
      </dsp:txBody>
      <dsp:txXfrm>
        <a:off x="1260810" y="101427"/>
        <a:ext cx="7217601" cy="1860167"/>
      </dsp:txXfrm>
    </dsp:sp>
    <dsp:sp modelId="{84A4FFEC-1496-405A-A6C3-45EEF54B1969}">
      <dsp:nvSpPr>
        <dsp:cNvPr id="0" name=""/>
        <dsp:cNvSpPr/>
      </dsp:nvSpPr>
      <dsp:spPr>
        <a:xfrm>
          <a:off x="1128261" y="1233587"/>
          <a:ext cx="5044211" cy="5044211"/>
        </a:xfrm>
        <a:custGeom>
          <a:avLst/>
          <a:gdLst/>
          <a:ahLst/>
          <a:cxnLst/>
          <a:rect l="0" t="0" r="0" b="0"/>
          <a:pathLst>
            <a:path>
              <a:moveTo>
                <a:pt x="4303757" y="736963"/>
              </a:moveTo>
              <a:arcTo wR="2522105" hR="2522105" stAng="18896636" swAng="1716462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EDC9CE-8FC8-44DA-A481-6180038F1867}">
      <dsp:nvSpPr>
        <dsp:cNvPr id="0" name=""/>
        <dsp:cNvSpPr/>
      </dsp:nvSpPr>
      <dsp:spPr>
        <a:xfrm>
          <a:off x="3873663" y="3053752"/>
          <a:ext cx="5127499" cy="1225529"/>
        </a:xfrm>
        <a:prstGeom prst="round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kern="1200" dirty="0" smtClean="0"/>
            <a:t> </a:t>
          </a:r>
          <a:r>
            <a:rPr lang="ru-RU" sz="3600" b="1" kern="1200" dirty="0" smtClean="0"/>
            <a:t>Образ Божьей Матери</a:t>
          </a:r>
        </a:p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/>
            <a:t>храм</a:t>
          </a:r>
          <a:endParaRPr lang="ru-RU" sz="3600" b="1" kern="1200" dirty="0"/>
        </a:p>
      </dsp:txBody>
      <dsp:txXfrm>
        <a:off x="3873663" y="3053752"/>
        <a:ext cx="5127499" cy="1225529"/>
      </dsp:txXfrm>
    </dsp:sp>
    <dsp:sp modelId="{F00FF589-A15B-47AC-8F29-368ABEE2CA8B}">
      <dsp:nvSpPr>
        <dsp:cNvPr id="0" name=""/>
        <dsp:cNvSpPr/>
      </dsp:nvSpPr>
      <dsp:spPr>
        <a:xfrm>
          <a:off x="965272" y="3007752"/>
          <a:ext cx="5044211" cy="5044211"/>
        </a:xfrm>
        <a:custGeom>
          <a:avLst/>
          <a:gdLst/>
          <a:ahLst/>
          <a:cxnLst/>
          <a:rect l="0" t="0" r="0" b="0"/>
          <a:pathLst>
            <a:path>
              <a:moveTo>
                <a:pt x="3004172" y="46498"/>
              </a:moveTo>
              <a:arcTo wR="2522105" hR="2522105" stAng="16861147" swAng="349296"/>
            </a:path>
          </a:pathLst>
        </a:custGeom>
        <a:noFill/>
        <a:ln w="9525" cap="flat" cmpd="sng" algn="ctr">
          <a:solidFill>
            <a:schemeClr val="accent2">
              <a:hueOff val="1560506"/>
              <a:satOff val="-1946"/>
              <a:lumOff val="45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0098F0-57AA-4D38-986C-270E29CADD71}">
      <dsp:nvSpPr>
        <dsp:cNvPr id="0" name=""/>
        <dsp:cNvSpPr/>
      </dsp:nvSpPr>
      <dsp:spPr>
        <a:xfrm>
          <a:off x="180680" y="2045638"/>
          <a:ext cx="4039883" cy="1140061"/>
        </a:xfrm>
        <a:prstGeom prst="round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Сказочная Царевна</a:t>
          </a:r>
        </a:p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высокий терем</a:t>
          </a:r>
          <a:endParaRPr lang="ru-RU" sz="3200" b="1" kern="1200" dirty="0"/>
        </a:p>
      </dsp:txBody>
      <dsp:txXfrm>
        <a:off x="180680" y="2045638"/>
        <a:ext cx="4039883" cy="1140061"/>
      </dsp:txXfrm>
    </dsp:sp>
    <dsp:sp modelId="{0084A2EC-0D28-4282-B93F-0466F2CD2FCD}">
      <dsp:nvSpPr>
        <dsp:cNvPr id="0" name=""/>
        <dsp:cNvSpPr/>
      </dsp:nvSpPr>
      <dsp:spPr>
        <a:xfrm>
          <a:off x="-1013545" y="2871488"/>
          <a:ext cx="5044211" cy="5044211"/>
        </a:xfrm>
        <a:custGeom>
          <a:avLst/>
          <a:gdLst/>
          <a:ahLst/>
          <a:cxnLst/>
          <a:rect l="0" t="0" r="0" b="0"/>
          <a:pathLst>
            <a:path>
              <a:moveTo>
                <a:pt x="3755080" y="321926"/>
              </a:moveTo>
              <a:arcTo wR="2522105" hR="2522105" stAng="17955970" swAng="2157322"/>
            </a:path>
          </a:pathLst>
        </a:custGeom>
        <a:noFill/>
        <a:ln w="9525" cap="flat" cmpd="sng" algn="ctr">
          <a:solidFill>
            <a:schemeClr val="accent2">
              <a:hueOff val="3121013"/>
              <a:satOff val="-3893"/>
              <a:lumOff val="91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415A58-F1A8-4507-BC83-F9FB1685B5D0}">
      <dsp:nvSpPr>
        <dsp:cNvPr id="0" name=""/>
        <dsp:cNvSpPr/>
      </dsp:nvSpPr>
      <dsp:spPr>
        <a:xfrm>
          <a:off x="16846" y="4350982"/>
          <a:ext cx="8984309" cy="1522680"/>
        </a:xfrm>
        <a:prstGeom prst="roundRect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Прекрасная Дама является носительницей …..</a:t>
          </a:r>
          <a:endParaRPr lang="ru-RU" sz="3200" b="1" kern="1200" dirty="0"/>
        </a:p>
      </dsp:txBody>
      <dsp:txXfrm>
        <a:off x="16846" y="4350982"/>
        <a:ext cx="8984309" cy="1522680"/>
      </dsp:txXfrm>
    </dsp:sp>
    <dsp:sp modelId="{8EFA739F-2CFE-4FEE-BF6D-89BD8647790A}">
      <dsp:nvSpPr>
        <dsp:cNvPr id="0" name=""/>
        <dsp:cNvSpPr/>
      </dsp:nvSpPr>
      <dsp:spPr>
        <a:xfrm>
          <a:off x="4369821" y="829481"/>
          <a:ext cx="5044211" cy="5044211"/>
        </a:xfrm>
        <a:custGeom>
          <a:avLst/>
          <a:gdLst/>
          <a:ahLst/>
          <a:cxnLst/>
          <a:rect l="0" t="0" r="0" b="0"/>
          <a:pathLst>
            <a:path>
              <a:moveTo>
                <a:pt x="197057" y="3499432"/>
              </a:moveTo>
              <a:arcTo wR="2522105" hR="2522105" stAng="9432041" swAng="3341910"/>
            </a:path>
          </a:pathLst>
        </a:custGeom>
        <a:noFill/>
        <a:ln w="9525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4A84F-A22B-4F7C-9B58-5E991F8E9B0D}" type="datetimeFigureOut">
              <a:rPr lang="ru-RU" smtClean="0"/>
              <a:pPr/>
              <a:t>22.01.2017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5B4DB0-7A5E-4C3A-ADD9-7A8AF19B431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597318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B4DB0-7A5E-4C3A-ADD9-7A8AF19B431B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92F89-6211-4D22-B3EA-F641B7DCB240}" type="datetimeFigureOut">
              <a:rPr lang="ru-RU" smtClean="0"/>
              <a:pPr/>
              <a:t>22.01.2017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18B26-9173-4D63-986A-9526F685F37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92F89-6211-4D22-B3EA-F641B7DCB240}" type="datetimeFigureOut">
              <a:rPr lang="ru-RU" smtClean="0"/>
              <a:pPr/>
              <a:t>22.01.2017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18B26-9173-4D63-986A-9526F685F37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92F89-6211-4D22-B3EA-F641B7DCB240}" type="datetimeFigureOut">
              <a:rPr lang="ru-RU" smtClean="0"/>
              <a:pPr/>
              <a:t>22.01.2017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18B26-9173-4D63-986A-9526F685F37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92F89-6211-4D22-B3EA-F641B7DCB240}" type="datetimeFigureOut">
              <a:rPr lang="ru-RU" smtClean="0"/>
              <a:pPr/>
              <a:t>22.01.2017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18B26-9173-4D63-986A-9526F685F37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92F89-6211-4D22-B3EA-F641B7DCB240}" type="datetimeFigureOut">
              <a:rPr lang="ru-RU" smtClean="0"/>
              <a:pPr/>
              <a:t>22.01.2017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18B26-9173-4D63-986A-9526F685F37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92F89-6211-4D22-B3EA-F641B7DCB240}" type="datetimeFigureOut">
              <a:rPr lang="ru-RU" smtClean="0"/>
              <a:pPr/>
              <a:t>22.01.2017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18B26-9173-4D63-986A-9526F685F37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92F89-6211-4D22-B3EA-F641B7DCB240}" type="datetimeFigureOut">
              <a:rPr lang="ru-RU" smtClean="0"/>
              <a:pPr/>
              <a:t>22.01.2017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18B26-9173-4D63-986A-9526F685F37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92F89-6211-4D22-B3EA-F641B7DCB240}" type="datetimeFigureOut">
              <a:rPr lang="ru-RU" smtClean="0"/>
              <a:pPr/>
              <a:t>22.01.2017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18B26-9173-4D63-986A-9526F685F37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92F89-6211-4D22-B3EA-F641B7DCB240}" type="datetimeFigureOut">
              <a:rPr lang="ru-RU" smtClean="0"/>
              <a:pPr/>
              <a:t>22.01.2017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18B26-9173-4D63-986A-9526F685F37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92F89-6211-4D22-B3EA-F641B7DCB240}" type="datetimeFigureOut">
              <a:rPr lang="ru-RU" smtClean="0"/>
              <a:pPr/>
              <a:t>22.01.2017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18B26-9173-4D63-986A-9526F685F37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92F89-6211-4D22-B3EA-F641B7DCB240}" type="datetimeFigureOut">
              <a:rPr lang="ru-RU" smtClean="0"/>
              <a:pPr/>
              <a:t>22.01.2017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18B26-9173-4D63-986A-9526F685F37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75000"/>
              </a:schemeClr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492F89-6211-4D22-B3EA-F641B7DCB240}" type="datetimeFigureOut">
              <a:rPr lang="ru-RU" smtClean="0"/>
              <a:pPr/>
              <a:t>22.01.2017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118B26-9173-4D63-986A-9526F685F37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http://disco-sirius.ru/uploads/images/aleksandr_vertinskij_kontsert_sarasate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6250"/>
          <a:stretch/>
        </p:blipFill>
        <p:spPr bwMode="auto">
          <a:xfrm>
            <a:off x="517101" y="334436"/>
            <a:ext cx="3046787" cy="48965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051" name="Picture 3" descr="C:\Users\irina\Desktop\аттестация\1 урок 11 класс\плакаты\бс 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28940">
            <a:off x="4972351" y="3436711"/>
            <a:ext cx="2956319" cy="22173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Надпись 2"/>
          <p:cNvSpPr txBox="1">
            <a:spLocks noChangeArrowheads="1"/>
          </p:cNvSpPr>
          <p:nvPr/>
        </p:nvSpPr>
        <p:spPr bwMode="auto">
          <a:xfrm>
            <a:off x="502856" y="5508220"/>
            <a:ext cx="8303371" cy="115212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000" b="1" dirty="0" err="1">
                <a:solidFill>
                  <a:srgbClr val="333333"/>
                </a:solidFill>
                <a:effectLst/>
                <a:latin typeface="Arial"/>
                <a:ea typeface="Times New Roman"/>
              </a:rPr>
              <a:t>Алекса́ндр</a:t>
            </a:r>
            <a:r>
              <a:rPr lang="ru-RU" sz="2000" b="1" dirty="0">
                <a:solidFill>
                  <a:srgbClr val="333333"/>
                </a:solidFill>
                <a:effectLst/>
                <a:latin typeface="Arial"/>
                <a:ea typeface="Times New Roman"/>
              </a:rPr>
              <a:t> </a:t>
            </a:r>
            <a:r>
              <a:rPr lang="ru-RU" sz="2000" b="1" dirty="0" err="1">
                <a:solidFill>
                  <a:srgbClr val="333333"/>
                </a:solidFill>
                <a:effectLst/>
                <a:latin typeface="Arial"/>
                <a:ea typeface="Times New Roman"/>
              </a:rPr>
              <a:t>Никола́евич</a:t>
            </a:r>
            <a:r>
              <a:rPr lang="ru-RU" sz="2000" b="1" dirty="0">
                <a:solidFill>
                  <a:srgbClr val="333333"/>
                </a:solidFill>
                <a:effectLst/>
                <a:latin typeface="Arial"/>
                <a:ea typeface="Times New Roman"/>
              </a:rPr>
              <a:t> </a:t>
            </a:r>
            <a:r>
              <a:rPr lang="ru-RU" sz="2000" b="1" dirty="0" err="1">
                <a:solidFill>
                  <a:srgbClr val="333333"/>
                </a:solidFill>
                <a:effectLst/>
                <a:latin typeface="Arial"/>
                <a:ea typeface="Times New Roman"/>
              </a:rPr>
              <a:t>Верти́нский</a:t>
            </a:r>
            <a:r>
              <a:rPr lang="ru-RU" sz="2000" dirty="0">
                <a:solidFill>
                  <a:srgbClr val="333333"/>
                </a:solidFill>
                <a:effectLst/>
                <a:latin typeface="Arial"/>
                <a:ea typeface="Times New Roman"/>
              </a:rPr>
              <a:t> (1889 —1957) — выдающийся русский и советский эстрадный артист, киноактёр, композитор, поэт и певец, кумир эстрады первой половины XX века.</a:t>
            </a:r>
            <a:endParaRPr lang="ru-RU" sz="2000" dirty="0">
              <a:effectLst/>
              <a:latin typeface="Times New Roman"/>
              <a:ea typeface="Times New Roman"/>
            </a:endParaRPr>
          </a:p>
          <a:p>
            <a:pPr>
              <a:spcAft>
                <a:spcPts val="1000"/>
              </a:spcAft>
            </a:pPr>
            <a:r>
              <a:rPr lang="ru-RU" sz="2800" dirty="0">
                <a:effectLst/>
                <a:latin typeface="Calibri"/>
                <a:ea typeface="Calibri"/>
                <a:cs typeface="Times New Roman"/>
              </a:rPr>
              <a:t> </a:t>
            </a:r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7" name="Picture 2" descr="C:\Users\irina\Desktop\аттестация\1 урок 11 класс\плакаты\бс 2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07488">
            <a:off x="4213863" y="361316"/>
            <a:ext cx="4467954" cy="30196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="" xmlns:p14="http://schemas.microsoft.com/office/powerpoint/2010/main" val="489362565"/>
              </p:ext>
            </p:extLst>
          </p:nvPr>
        </p:nvGraphicFramePr>
        <p:xfrm>
          <a:off x="683568" y="1340768"/>
          <a:ext cx="7776864" cy="4257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9099"/>
                <a:gridCol w="3185357"/>
                <a:gridCol w="3672408"/>
              </a:tblGrid>
              <a:tr h="8640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</a:rPr>
                        <a:t>Поэт</a:t>
                      </a:r>
                      <a:endParaRPr lang="ru-RU" sz="4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</a:rPr>
                        <a:t>Литературное направление</a:t>
                      </a:r>
                      <a:endParaRPr lang="ru-RU" sz="4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09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1</a:t>
                      </a:r>
                      <a:endParaRPr lang="ru-RU" sz="3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09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3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09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3</a:t>
                      </a:r>
                      <a:endParaRPr lang="ru-RU" sz="3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09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4</a:t>
                      </a:r>
                      <a:endParaRPr lang="ru-RU" sz="3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09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5</a:t>
                      </a:r>
                      <a:endParaRPr lang="ru-RU" sz="3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altLang="ru-RU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Задание 1. </a:t>
            </a:r>
            <a:r>
              <a:rPr lang="ru-RU" altLang="ru-RU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Разминка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="" xmlns:p14="http://schemas.microsoft.com/office/powerpoint/2010/main" val="3185941586"/>
              </p:ext>
            </p:extLst>
          </p:nvPr>
        </p:nvGraphicFramePr>
        <p:xfrm>
          <a:off x="683568" y="1340768"/>
          <a:ext cx="7776864" cy="48219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9099"/>
                <a:gridCol w="3185357"/>
                <a:gridCol w="3672408"/>
              </a:tblGrid>
              <a:tr h="8640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</a:rPr>
                        <a:t>Поэт</a:t>
                      </a:r>
                      <a:endParaRPr lang="ru-RU" sz="4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</a:rPr>
                        <a:t>Литературное направление</a:t>
                      </a:r>
                      <a:endParaRPr lang="ru-RU" sz="4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09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1</a:t>
                      </a:r>
                      <a:endParaRPr lang="ru-RU" sz="3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/>
                          <a:ea typeface="Calibri"/>
                        </a:rPr>
                        <a:t>Анна Ахматова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/>
                          <a:ea typeface="Calibri"/>
                        </a:rPr>
                        <a:t>акмеизм</a:t>
                      </a:r>
                    </a:p>
                  </a:txBody>
                  <a:tcPr marL="68580" marR="68580" marT="0" marB="0"/>
                </a:tc>
              </a:tr>
              <a:tr h="5709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3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/>
                          <a:ea typeface="Calibri"/>
                        </a:rPr>
                        <a:t>Николай  Гумилев</a:t>
                      </a:r>
                      <a:r>
                        <a:rPr lang="ru-RU" sz="2800" b="1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endParaRPr lang="ru-RU" sz="28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/>
                          <a:ea typeface="Calibri"/>
                        </a:rPr>
                        <a:t>акмеизм</a:t>
                      </a:r>
                    </a:p>
                  </a:txBody>
                  <a:tcPr marL="68580" marR="68580" marT="0" marB="0"/>
                </a:tc>
              </a:tr>
              <a:tr h="5709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3</a:t>
                      </a:r>
                      <a:endParaRPr lang="ru-RU" sz="3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/>
                          <a:ea typeface="Calibri"/>
                        </a:rPr>
                        <a:t>Владимир Маяковский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/>
                          <a:ea typeface="Calibri"/>
                        </a:rPr>
                        <a:t>кубофутуризм</a:t>
                      </a:r>
                    </a:p>
                  </a:txBody>
                  <a:tcPr marL="68580" marR="68580" marT="0" marB="0"/>
                </a:tc>
              </a:tr>
              <a:tr h="5709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4</a:t>
                      </a:r>
                      <a:endParaRPr lang="ru-RU" sz="3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/>
                          <a:ea typeface="Calibri"/>
                        </a:rPr>
                        <a:t>Игорь Северянин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/>
                          <a:ea typeface="Calibri"/>
                        </a:rPr>
                        <a:t>эгофутуризм</a:t>
                      </a:r>
                    </a:p>
                  </a:txBody>
                  <a:tcPr marL="68580" marR="68580" marT="0" marB="0"/>
                </a:tc>
              </a:tr>
              <a:tr h="5709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5</a:t>
                      </a:r>
                      <a:endParaRPr lang="ru-RU" sz="3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/>
                          <a:ea typeface="Calibri"/>
                        </a:rPr>
                        <a:t>Константин Бальмонт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/>
                          <a:ea typeface="Calibri"/>
                        </a:rPr>
                        <a:t>символизм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altLang="ru-RU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Задание 1. </a:t>
            </a:r>
            <a:r>
              <a:rPr lang="ru-RU" altLang="ru-RU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Разминка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2050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79512" y="188640"/>
            <a:ext cx="6768752" cy="648072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3800" dirty="0"/>
              <a:t>Пусть светит месяц - ночь темна.</a:t>
            </a:r>
            <a:br>
              <a:rPr lang="ru-RU" sz="3800" dirty="0"/>
            </a:br>
            <a:r>
              <a:rPr lang="ru-RU" sz="3800" dirty="0"/>
              <a:t>Пусть жизнь приносит людям счастье,-</a:t>
            </a:r>
            <a:br>
              <a:rPr lang="ru-RU" sz="3800" dirty="0"/>
            </a:br>
            <a:r>
              <a:rPr lang="ru-RU" sz="3800" dirty="0"/>
              <a:t>В моей душе любви весна</a:t>
            </a:r>
            <a:br>
              <a:rPr lang="ru-RU" sz="3800" dirty="0"/>
            </a:br>
            <a:r>
              <a:rPr lang="ru-RU" sz="3800" dirty="0"/>
              <a:t>Не сменит бурного ненастья.</a:t>
            </a:r>
            <a:br>
              <a:rPr lang="ru-RU" sz="3800" dirty="0"/>
            </a:br>
            <a:r>
              <a:rPr lang="ru-RU" sz="3800" dirty="0"/>
              <a:t>Ночь распростерлась надо мной</a:t>
            </a:r>
            <a:br>
              <a:rPr lang="ru-RU" sz="3800" dirty="0"/>
            </a:br>
            <a:r>
              <a:rPr lang="ru-RU" sz="3800" dirty="0"/>
              <a:t>И отвечает мертвым взглядом</a:t>
            </a:r>
            <a:br>
              <a:rPr lang="ru-RU" sz="3800" dirty="0"/>
            </a:br>
            <a:r>
              <a:rPr lang="ru-RU" sz="3800" dirty="0"/>
              <a:t>На тусклый взор души больной,</a:t>
            </a:r>
            <a:br>
              <a:rPr lang="ru-RU" sz="3800" dirty="0"/>
            </a:br>
            <a:r>
              <a:rPr lang="ru-RU" sz="3800" dirty="0"/>
              <a:t>Облитой острым, сладким ядом.</a:t>
            </a:r>
            <a:br>
              <a:rPr lang="ru-RU" sz="3800" dirty="0"/>
            </a:br>
            <a:r>
              <a:rPr lang="ru-RU" sz="3800" dirty="0"/>
              <a:t>И тщетно, страсти </a:t>
            </a:r>
            <a:r>
              <a:rPr lang="ru-RU" sz="3800" dirty="0" err="1"/>
              <a:t>затая</a:t>
            </a:r>
            <a:r>
              <a:rPr lang="ru-RU" sz="3800" dirty="0"/>
              <a:t>,</a:t>
            </a:r>
            <a:br>
              <a:rPr lang="ru-RU" sz="3800" dirty="0"/>
            </a:br>
            <a:r>
              <a:rPr lang="ru-RU" sz="3800" dirty="0"/>
              <a:t>В холодной мгле </a:t>
            </a:r>
            <a:r>
              <a:rPr lang="ru-RU" sz="3800" dirty="0" err="1"/>
              <a:t>передрассветной</a:t>
            </a:r>
            <a:r>
              <a:rPr lang="ru-RU" sz="3800" dirty="0"/>
              <a:t/>
            </a:r>
            <a:br>
              <a:rPr lang="ru-RU" sz="3800" dirty="0"/>
            </a:br>
            <a:r>
              <a:rPr lang="ru-RU" sz="3800" dirty="0"/>
              <a:t>Среди толпы блуждаю я</a:t>
            </a:r>
            <a:br>
              <a:rPr lang="ru-RU" sz="3800" dirty="0"/>
            </a:br>
            <a:r>
              <a:rPr lang="ru-RU" sz="3800" dirty="0"/>
              <a:t>С одной лишь думою заветной:</a:t>
            </a:r>
            <a:br>
              <a:rPr lang="ru-RU" sz="3800" dirty="0"/>
            </a:br>
            <a:r>
              <a:rPr lang="ru-RU" sz="3800" dirty="0"/>
              <a:t>Пусть светит месяц - ночь темна.</a:t>
            </a:r>
            <a:br>
              <a:rPr lang="ru-RU" sz="3800" dirty="0"/>
            </a:br>
            <a:r>
              <a:rPr lang="ru-RU" sz="3800" dirty="0"/>
              <a:t>Пусть жизнь приносит людям счастье,-</a:t>
            </a:r>
            <a:br>
              <a:rPr lang="ru-RU" sz="3800" dirty="0"/>
            </a:br>
            <a:r>
              <a:rPr lang="ru-RU" sz="3800" dirty="0"/>
              <a:t>В моей душе любви весна</a:t>
            </a:r>
            <a:br>
              <a:rPr lang="ru-RU" sz="3800" dirty="0"/>
            </a:br>
            <a:r>
              <a:rPr lang="ru-RU" sz="3800" dirty="0"/>
              <a:t>Не сменит бурного ненастья</a:t>
            </a:r>
            <a:r>
              <a:rPr lang="ru-RU" dirty="0"/>
              <a:t>.</a:t>
            </a:r>
          </a:p>
          <a:p>
            <a:pPr marL="0" indent="0" algn="r">
              <a:buNone/>
            </a:pPr>
            <a:r>
              <a:rPr lang="ru-RU" dirty="0"/>
              <a:t>1998 год</a:t>
            </a: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51520" y="260648"/>
            <a:ext cx="8352928" cy="352839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3800" b="1" dirty="0" smtClean="0"/>
              <a:t>Среди </a:t>
            </a:r>
            <a:r>
              <a:rPr lang="ru-RU" sz="3800" b="1" dirty="0"/>
              <a:t>толпы блуждаю я</a:t>
            </a:r>
            <a:br>
              <a:rPr lang="ru-RU" sz="3800" b="1" dirty="0"/>
            </a:br>
            <a:r>
              <a:rPr lang="ru-RU" sz="3800" b="1" dirty="0"/>
              <a:t>С одной лишь думою заветной:</a:t>
            </a:r>
            <a:r>
              <a:rPr lang="ru-RU" sz="3800" dirty="0"/>
              <a:t/>
            </a:r>
            <a:br>
              <a:rPr lang="ru-RU" sz="3800" dirty="0"/>
            </a:br>
            <a:r>
              <a:rPr lang="ru-RU" sz="3800" dirty="0"/>
              <a:t>Пусть светит месяц - ночь темна.</a:t>
            </a:r>
            <a:br>
              <a:rPr lang="ru-RU" sz="3800" dirty="0"/>
            </a:br>
            <a:r>
              <a:rPr lang="ru-RU" sz="3800" b="1" dirty="0"/>
              <a:t>Пусть жизнь приносит людям счастье,-</a:t>
            </a:r>
            <a:r>
              <a:rPr lang="ru-RU" sz="3800" dirty="0"/>
              <a:t/>
            </a:r>
            <a:br>
              <a:rPr lang="ru-RU" sz="3800" dirty="0"/>
            </a:br>
            <a:r>
              <a:rPr lang="ru-RU" sz="3800" b="1" dirty="0"/>
              <a:t>В моей душе любви весна</a:t>
            </a:r>
            <a:br>
              <a:rPr lang="ru-RU" sz="3800" b="1" dirty="0"/>
            </a:br>
            <a:r>
              <a:rPr lang="ru-RU" sz="3800" b="1" dirty="0"/>
              <a:t>Не сменит бурного ненастья</a:t>
            </a:r>
            <a:r>
              <a:rPr lang="ru-RU" b="1" dirty="0"/>
              <a:t>.</a:t>
            </a:r>
            <a:endParaRPr lang="ru-RU" dirty="0"/>
          </a:p>
          <a:p>
            <a:pPr marL="0" indent="0" algn="r">
              <a:buNone/>
            </a:pPr>
            <a:r>
              <a:rPr lang="ru-RU" b="1" dirty="0"/>
              <a:t>1998 год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Объект 3"/>
          <p:cNvSpPr txBox="1">
            <a:spLocks/>
          </p:cNvSpPr>
          <p:nvPr/>
        </p:nvSpPr>
        <p:spPr>
          <a:xfrm>
            <a:off x="467544" y="4374108"/>
            <a:ext cx="8352928" cy="19442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800" b="1" dirty="0" smtClean="0"/>
              <a:t>Почему «</a:t>
            </a:r>
            <a:r>
              <a:rPr lang="ru-RU" sz="3800" b="1" dirty="0"/>
              <a:t>любви </a:t>
            </a:r>
            <a:r>
              <a:rPr lang="ru-RU" sz="3800" b="1" dirty="0" smtClean="0"/>
              <a:t>весна не </a:t>
            </a:r>
            <a:r>
              <a:rPr lang="ru-RU" sz="3800" b="1" dirty="0"/>
              <a:t>сменит бурного ненастья</a:t>
            </a:r>
            <a:r>
              <a:rPr lang="ru-RU" sz="3800" b="1" dirty="0" smtClean="0"/>
              <a:t>» в душе поэта?</a:t>
            </a:r>
            <a:br>
              <a:rPr lang="ru-RU" sz="3800" b="1" dirty="0" smtClean="0"/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01953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16632"/>
            <a:ext cx="7916416" cy="2304256"/>
          </a:xfrm>
        </p:spPr>
        <p:txBody>
          <a:bodyPr/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Романтический мир </a:t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раннего Блока. Сборник «Стихи о  Прекрасной Даме»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026" name="Picture 2" descr="http://f13.ifotki.info/org/e5d8cdefc3ed0f5abc52026ae0d46984bc5f6c1444639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345319"/>
            <a:ext cx="2494790" cy="35238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6" name="Содержимое 4"/>
          <p:cNvSpPr txBox="1">
            <a:spLocks/>
          </p:cNvSpPr>
          <p:nvPr/>
        </p:nvSpPr>
        <p:spPr>
          <a:xfrm>
            <a:off x="3141749" y="3284984"/>
            <a:ext cx="5894747" cy="201622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ru-RU" sz="2400" b="1" dirty="0" smtClean="0"/>
              <a:t>Предчувствую Тебя. Года проходят мимо –</a:t>
            </a:r>
          </a:p>
          <a:p>
            <a:pPr>
              <a:buFont typeface="Arial" pitchFamily="34" charset="0"/>
              <a:buNone/>
            </a:pPr>
            <a:r>
              <a:rPr lang="ru-RU" sz="2400" b="1" dirty="0" smtClean="0"/>
              <a:t>Всё в облике одном предчувствую Тебя.</a:t>
            </a:r>
          </a:p>
          <a:p>
            <a:pPr>
              <a:buFont typeface="Arial" pitchFamily="34" charset="0"/>
              <a:buNone/>
            </a:pPr>
            <a:r>
              <a:rPr lang="ru-RU" sz="2400" b="1" dirty="0" smtClean="0"/>
              <a:t>Весь горизонт в огне….</a:t>
            </a:r>
          </a:p>
          <a:p>
            <a:pPr>
              <a:buFont typeface="Arial" pitchFamily="34" charset="0"/>
              <a:buNone/>
            </a:pPr>
            <a:r>
              <a:rPr lang="ru-RU" sz="2400" b="1" dirty="0"/>
              <a:t> </a:t>
            </a:r>
            <a:r>
              <a:rPr lang="ru-RU" sz="2400" b="1" dirty="0" smtClean="0"/>
              <a:t>                                           Александр Блок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28204" y="2564904"/>
            <a:ext cx="8229600" cy="33409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Задачи:</a:t>
            </a:r>
            <a:endParaRPr lang="ru-RU" sz="4000" b="1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sz="4000" b="1" dirty="0" smtClean="0"/>
              <a:t> повторить…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4000" b="1" dirty="0" smtClean="0"/>
              <a:t> узнать…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4000" b="1" dirty="0" smtClean="0"/>
              <a:t> проанализировать…</a:t>
            </a:r>
            <a:endParaRPr lang="ru-RU" sz="4000" b="1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67544" y="116632"/>
            <a:ext cx="7916416" cy="2304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Тема: «Романтический мир </a:t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раннего Блока. Сборник «Стихи о  Прекрасной Даме»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1907704" y="332656"/>
            <a:ext cx="5328592" cy="597666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sz="3800" b="1" dirty="0" smtClean="0"/>
              <a:t>ВСТУПЛЕНИЕ</a:t>
            </a:r>
          </a:p>
          <a:p>
            <a:pPr marL="0" indent="0">
              <a:buNone/>
            </a:pPr>
            <a:r>
              <a:rPr lang="ru-RU" sz="3800" b="1" dirty="0" smtClean="0"/>
              <a:t>Отдых </a:t>
            </a:r>
            <a:r>
              <a:rPr lang="ru-RU" sz="3800" b="1" dirty="0"/>
              <a:t>напрасен. Дорога крута.</a:t>
            </a:r>
          </a:p>
          <a:p>
            <a:pPr marL="0" indent="0">
              <a:buNone/>
            </a:pPr>
            <a:r>
              <a:rPr lang="ru-RU" sz="3800" b="1" dirty="0"/>
              <a:t>Вечер прекрасен. Стучу в ворота.</a:t>
            </a:r>
          </a:p>
          <a:p>
            <a:pPr marL="0" indent="0">
              <a:buNone/>
            </a:pPr>
            <a:r>
              <a:rPr lang="ru-RU" sz="3800" b="1" dirty="0"/>
              <a:t>Дольнему стуку чужда и строга,</a:t>
            </a:r>
          </a:p>
          <a:p>
            <a:pPr marL="0" indent="0">
              <a:buNone/>
            </a:pPr>
            <a:r>
              <a:rPr lang="ru-RU" sz="3800" b="1" dirty="0"/>
              <a:t>Ты рассыпаешь кругом жемчуга.</a:t>
            </a:r>
          </a:p>
          <a:p>
            <a:pPr marL="0" indent="0">
              <a:buNone/>
            </a:pPr>
            <a:r>
              <a:rPr lang="ru-RU" sz="3800" b="1" dirty="0"/>
              <a:t>Терем высок, и заря замерла.</a:t>
            </a:r>
          </a:p>
          <a:p>
            <a:pPr marL="0" indent="0">
              <a:buNone/>
            </a:pPr>
            <a:r>
              <a:rPr lang="ru-RU" sz="3800" b="1" dirty="0"/>
              <a:t>Красная тайна у входа легла.</a:t>
            </a:r>
          </a:p>
          <a:p>
            <a:pPr marL="0" indent="0">
              <a:buNone/>
            </a:pPr>
            <a:r>
              <a:rPr lang="ru-RU" sz="3800" b="1" dirty="0"/>
              <a:t>Кто поджигал на заре терема,</a:t>
            </a:r>
          </a:p>
          <a:p>
            <a:pPr marL="0" indent="0">
              <a:buNone/>
            </a:pPr>
            <a:r>
              <a:rPr lang="ru-RU" sz="3800" b="1" dirty="0"/>
              <a:t>Что воздвигала Царевна Сама?</a:t>
            </a:r>
          </a:p>
          <a:p>
            <a:pPr marL="0" indent="0">
              <a:buNone/>
            </a:pPr>
            <a:r>
              <a:rPr lang="ru-RU" sz="3800" b="1" dirty="0"/>
              <a:t>Каждый конек на узорной резьбе</a:t>
            </a:r>
          </a:p>
          <a:p>
            <a:pPr marL="0" indent="0">
              <a:buNone/>
            </a:pPr>
            <a:r>
              <a:rPr lang="ru-RU" sz="3800" b="1" dirty="0"/>
              <a:t>Красное пламя бросает к тебе.</a:t>
            </a:r>
          </a:p>
          <a:p>
            <a:pPr marL="0" indent="0">
              <a:buNone/>
            </a:pPr>
            <a:r>
              <a:rPr lang="ru-RU" sz="3800" b="1" dirty="0"/>
              <a:t>Купол стремится в лазурную высь.</a:t>
            </a:r>
          </a:p>
          <a:p>
            <a:pPr marL="0" indent="0">
              <a:buNone/>
            </a:pPr>
            <a:r>
              <a:rPr lang="ru-RU" sz="3800" b="1" dirty="0"/>
              <a:t>Синие окна румянцем зажглись.</a:t>
            </a:r>
          </a:p>
          <a:p>
            <a:pPr marL="0" indent="0">
              <a:buNone/>
            </a:pPr>
            <a:r>
              <a:rPr lang="ru-RU" sz="3800" b="1" dirty="0"/>
              <a:t>Все колокольные звоны гудят.</a:t>
            </a:r>
          </a:p>
          <a:p>
            <a:pPr marL="0" indent="0">
              <a:buNone/>
            </a:pPr>
            <a:r>
              <a:rPr lang="ru-RU" sz="3800" b="1" dirty="0"/>
              <a:t>Залит весной беззакатный наряд.</a:t>
            </a:r>
          </a:p>
          <a:p>
            <a:pPr marL="0" indent="0">
              <a:buNone/>
            </a:pPr>
            <a:r>
              <a:rPr lang="ru-RU" sz="3800" b="1" dirty="0"/>
              <a:t>Ты ли меня на закатах ждала?</a:t>
            </a:r>
          </a:p>
          <a:p>
            <a:pPr marL="0" indent="0">
              <a:buNone/>
            </a:pPr>
            <a:r>
              <a:rPr lang="ru-RU" sz="3800" b="1" dirty="0"/>
              <a:t>Терем зажгла? Ворота отперла?</a:t>
            </a:r>
          </a:p>
          <a:p>
            <a:pPr marL="0" indent="0" algn="r">
              <a:buNone/>
            </a:pPr>
            <a:r>
              <a:rPr lang="ru-RU" sz="3800" b="1" i="1" dirty="0"/>
              <a:t>28 декабря </a:t>
            </a:r>
            <a:r>
              <a:rPr lang="ru-RU" sz="3800" b="1" i="1" dirty="0" smtClean="0"/>
              <a:t>1903 года</a:t>
            </a:r>
            <a:endParaRPr lang="ru-RU" sz="3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1907704" y="332656"/>
            <a:ext cx="6336704" cy="597666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 algn="r">
              <a:buNone/>
            </a:pPr>
            <a:r>
              <a:rPr lang="ru-RU" dirty="0" smtClean="0"/>
              <a:t> </a:t>
            </a:r>
            <a:r>
              <a:rPr lang="ru-RU" sz="2400" dirty="0"/>
              <a:t>И тяжкий сон житейского </a:t>
            </a:r>
            <a:r>
              <a:rPr lang="ru-RU" sz="2400" dirty="0" smtClean="0"/>
              <a:t>сознанья</a:t>
            </a:r>
          </a:p>
          <a:p>
            <a:pPr marL="0" indent="0" algn="r">
              <a:buNone/>
            </a:pPr>
            <a:r>
              <a:rPr lang="ru-RU" sz="2400" dirty="0" smtClean="0"/>
              <a:t>Ты </a:t>
            </a:r>
            <a:r>
              <a:rPr lang="ru-RU" sz="2400" dirty="0"/>
              <a:t>отряхнешь, тоскуя и любя.</a:t>
            </a:r>
          </a:p>
          <a:p>
            <a:pPr marL="0" indent="0" algn="r">
              <a:buNone/>
            </a:pPr>
            <a:r>
              <a:rPr lang="ru-RU" sz="2400" dirty="0"/>
              <a:t>Вл. Соловьев</a:t>
            </a:r>
          </a:p>
          <a:p>
            <a:pPr marL="0" indent="0">
              <a:buNone/>
            </a:pPr>
            <a:r>
              <a:rPr lang="ru-RU" sz="2400" dirty="0"/>
              <a:t>Предчувствую Тебя. Года проходят мимо —</a:t>
            </a:r>
          </a:p>
          <a:p>
            <a:pPr marL="0" indent="0">
              <a:buNone/>
            </a:pPr>
            <a:r>
              <a:rPr lang="ru-RU" sz="2400" dirty="0"/>
              <a:t>Всё в облике одном предчувствую Тебя.</a:t>
            </a:r>
          </a:p>
          <a:p>
            <a:pPr marL="0" indent="0">
              <a:buNone/>
            </a:pPr>
            <a:r>
              <a:rPr lang="ru-RU" sz="2400" dirty="0"/>
              <a:t>Весь горизонт в огне — и ясен нестерпимо,</a:t>
            </a:r>
          </a:p>
          <a:p>
            <a:pPr marL="0" indent="0">
              <a:buNone/>
            </a:pPr>
            <a:r>
              <a:rPr lang="ru-RU" sz="2400" dirty="0"/>
              <a:t>И молча жду,— тоскуя и любя.</a:t>
            </a:r>
          </a:p>
          <a:p>
            <a:pPr marL="0" indent="0">
              <a:buNone/>
            </a:pPr>
            <a:r>
              <a:rPr lang="ru-RU" sz="2400" dirty="0"/>
              <a:t>Весь горизонт в огне, и близко появленье,</a:t>
            </a:r>
          </a:p>
          <a:p>
            <a:pPr marL="0" indent="0">
              <a:buNone/>
            </a:pPr>
            <a:r>
              <a:rPr lang="ru-RU" sz="2400" dirty="0"/>
              <a:t>Но страшно мне: изменишь облик Ты,</a:t>
            </a:r>
          </a:p>
          <a:p>
            <a:pPr marL="0" indent="0">
              <a:buNone/>
            </a:pPr>
            <a:r>
              <a:rPr lang="ru-RU" sz="2400" dirty="0"/>
              <a:t>И дерзкое возбудишь подозренье,</a:t>
            </a:r>
          </a:p>
          <a:p>
            <a:pPr marL="0" indent="0">
              <a:buNone/>
            </a:pPr>
            <a:r>
              <a:rPr lang="ru-RU" sz="2400" dirty="0"/>
              <a:t>Сменив в конце привычные черты.</a:t>
            </a:r>
          </a:p>
          <a:p>
            <a:pPr marL="0" indent="0">
              <a:buNone/>
            </a:pPr>
            <a:r>
              <a:rPr lang="ru-RU" sz="2400" dirty="0"/>
              <a:t>О, как паду — и горестно, и низко,</a:t>
            </a:r>
          </a:p>
          <a:p>
            <a:pPr marL="0" indent="0">
              <a:buNone/>
            </a:pPr>
            <a:r>
              <a:rPr lang="ru-RU" sz="2400" dirty="0"/>
              <a:t>Не одолев смертельные мечты!</a:t>
            </a:r>
          </a:p>
          <a:p>
            <a:pPr marL="0" indent="0">
              <a:buNone/>
            </a:pPr>
            <a:r>
              <a:rPr lang="ru-RU" sz="2400" dirty="0"/>
              <a:t>Как ясен горизонт! И лучезарность близко.</a:t>
            </a:r>
          </a:p>
          <a:p>
            <a:pPr marL="0" indent="0">
              <a:buNone/>
            </a:pPr>
            <a:r>
              <a:rPr lang="ru-RU" sz="2400" dirty="0"/>
              <a:t>Но страшно мне: изменишь облик Ты. </a:t>
            </a:r>
            <a:r>
              <a:rPr lang="ru-RU" sz="2400" dirty="0" smtClean="0"/>
              <a:t> </a:t>
            </a:r>
            <a:endParaRPr lang="ru-RU" sz="2400" dirty="0"/>
          </a:p>
          <a:p>
            <a:pPr marL="0" indent="0" algn="r">
              <a:buNone/>
            </a:pPr>
            <a:r>
              <a:rPr lang="ru-RU" sz="2600" i="1" dirty="0" smtClean="0"/>
              <a:t>4 июня 1901 года</a:t>
            </a:r>
            <a:endParaRPr lang="ru-RU" sz="2600" dirty="0"/>
          </a:p>
        </p:txBody>
      </p:sp>
    </p:spTree>
    <p:extLst>
      <p:ext uri="{BB962C8B-B14F-4D97-AF65-F5344CB8AC3E}">
        <p14:creationId xmlns="" xmlns:p14="http://schemas.microsoft.com/office/powerpoint/2010/main" val="124673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1907704" y="332656"/>
            <a:ext cx="5328592" cy="597666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sz="2400" dirty="0"/>
              <a:t>Вхожу я в темные храмы,</a:t>
            </a:r>
          </a:p>
          <a:p>
            <a:pPr marL="0" indent="0">
              <a:buNone/>
            </a:pPr>
            <a:r>
              <a:rPr lang="ru-RU" sz="2400" dirty="0"/>
              <a:t>Совершаю бедный обряд.</a:t>
            </a:r>
          </a:p>
          <a:p>
            <a:pPr marL="0" indent="0">
              <a:buNone/>
            </a:pPr>
            <a:r>
              <a:rPr lang="ru-RU" sz="2400" dirty="0"/>
              <a:t>Там жду я Прекрасной Дамы</a:t>
            </a:r>
          </a:p>
          <a:p>
            <a:pPr marL="0" indent="0">
              <a:buNone/>
            </a:pPr>
            <a:r>
              <a:rPr lang="ru-RU" sz="2400" dirty="0"/>
              <a:t>В </a:t>
            </a:r>
            <a:r>
              <a:rPr lang="ru-RU" sz="2400" dirty="0" err="1"/>
              <a:t>мерцаньи</a:t>
            </a:r>
            <a:r>
              <a:rPr lang="ru-RU" sz="2400" dirty="0"/>
              <a:t> красных лампад.</a:t>
            </a:r>
          </a:p>
          <a:p>
            <a:pPr marL="0" indent="0">
              <a:buNone/>
            </a:pPr>
            <a:r>
              <a:rPr lang="ru-RU" sz="2400" dirty="0"/>
              <a:t>В тени у высокой колонны</a:t>
            </a:r>
          </a:p>
          <a:p>
            <a:pPr marL="0" indent="0">
              <a:buNone/>
            </a:pPr>
            <a:r>
              <a:rPr lang="ru-RU" sz="2400" dirty="0"/>
              <a:t>Дрожу от скрипа дверей.</a:t>
            </a:r>
          </a:p>
          <a:p>
            <a:pPr marL="0" indent="0">
              <a:buNone/>
            </a:pPr>
            <a:r>
              <a:rPr lang="ru-RU" sz="2400" dirty="0"/>
              <a:t>А в лицо мне глядит, озаренный,</a:t>
            </a:r>
          </a:p>
          <a:p>
            <a:pPr marL="0" indent="0">
              <a:buNone/>
            </a:pPr>
            <a:r>
              <a:rPr lang="ru-RU" sz="2400" dirty="0"/>
              <a:t>Только образ, лишь сон о Ней.</a:t>
            </a:r>
          </a:p>
          <a:p>
            <a:pPr marL="0" indent="0">
              <a:buNone/>
            </a:pPr>
            <a:r>
              <a:rPr lang="ru-RU" sz="2400" dirty="0"/>
              <a:t>О, я привык к этим ризам</a:t>
            </a:r>
          </a:p>
          <a:p>
            <a:pPr marL="0" indent="0">
              <a:buNone/>
            </a:pPr>
            <a:r>
              <a:rPr lang="ru-RU" sz="2400" dirty="0"/>
              <a:t>Величавой Вечной Жены!</a:t>
            </a:r>
          </a:p>
          <a:p>
            <a:pPr marL="0" indent="0">
              <a:buNone/>
            </a:pPr>
            <a:r>
              <a:rPr lang="ru-RU" sz="2400" dirty="0"/>
              <a:t>Высоко бегут по карнизам</a:t>
            </a:r>
          </a:p>
          <a:p>
            <a:pPr marL="0" indent="0">
              <a:buNone/>
            </a:pPr>
            <a:r>
              <a:rPr lang="ru-RU" sz="2400" dirty="0"/>
              <a:t>Улыбки, сказки и сны.</a:t>
            </a:r>
          </a:p>
          <a:p>
            <a:pPr marL="0" indent="0">
              <a:buNone/>
            </a:pPr>
            <a:r>
              <a:rPr lang="ru-RU" sz="2400" dirty="0"/>
              <a:t>О, Святая, как ласковы свечи,</a:t>
            </a:r>
          </a:p>
          <a:p>
            <a:pPr marL="0" indent="0">
              <a:buNone/>
            </a:pPr>
            <a:r>
              <a:rPr lang="ru-RU" sz="2400" dirty="0"/>
              <a:t>Как отрадны Твои черты!</a:t>
            </a:r>
          </a:p>
          <a:p>
            <a:pPr marL="0" indent="0">
              <a:buNone/>
            </a:pPr>
            <a:r>
              <a:rPr lang="ru-RU" sz="2400" dirty="0"/>
              <a:t>Мне не слышны ни вздохи, ни речи,</a:t>
            </a:r>
          </a:p>
          <a:p>
            <a:pPr marL="0" indent="0">
              <a:buNone/>
            </a:pPr>
            <a:r>
              <a:rPr lang="ru-RU" sz="2400" dirty="0"/>
              <a:t>Но я верю: Милая - Ты.           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                                      25</a:t>
            </a:r>
            <a:r>
              <a:rPr lang="ru-RU" sz="2400" dirty="0"/>
              <a:t> октября </a:t>
            </a:r>
            <a:r>
              <a:rPr lang="ru-RU" sz="2400" dirty="0" smtClean="0"/>
              <a:t>1902 года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124673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1907704" y="332656"/>
            <a:ext cx="5328592" cy="597666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sz="2400" b="1" dirty="0"/>
              <a:t>Мы встречались с тобой на закате.</a:t>
            </a:r>
          </a:p>
          <a:p>
            <a:pPr marL="0" indent="0">
              <a:buNone/>
            </a:pPr>
            <a:r>
              <a:rPr lang="ru-RU" sz="2400" b="1" dirty="0"/>
              <a:t>Ты веслом рассекала залив.</a:t>
            </a:r>
          </a:p>
          <a:p>
            <a:pPr marL="0" indent="0">
              <a:buNone/>
            </a:pPr>
            <a:r>
              <a:rPr lang="ru-RU" sz="2400" b="1" dirty="0"/>
              <a:t>Я любил твое белое платье,</a:t>
            </a:r>
          </a:p>
          <a:p>
            <a:pPr marL="0" indent="0">
              <a:buNone/>
            </a:pPr>
            <a:r>
              <a:rPr lang="ru-RU" sz="2400" b="1" dirty="0"/>
              <a:t>Утонченность мечты разлюбив.</a:t>
            </a:r>
          </a:p>
          <a:p>
            <a:pPr marL="0" indent="0">
              <a:buNone/>
            </a:pPr>
            <a:r>
              <a:rPr lang="ru-RU" sz="2400" b="1" dirty="0"/>
              <a:t>Были странны безмолвные встречи.</a:t>
            </a:r>
          </a:p>
          <a:p>
            <a:pPr marL="0" indent="0">
              <a:buNone/>
            </a:pPr>
            <a:r>
              <a:rPr lang="ru-RU" sz="2400" b="1" dirty="0"/>
              <a:t>Впереди — на песчаной косе</a:t>
            </a:r>
          </a:p>
          <a:p>
            <a:pPr marL="0" indent="0">
              <a:buNone/>
            </a:pPr>
            <a:r>
              <a:rPr lang="ru-RU" sz="2400" b="1" dirty="0"/>
              <a:t>Загорались вечерние свечи.</a:t>
            </a:r>
          </a:p>
          <a:p>
            <a:pPr marL="0" indent="0">
              <a:buNone/>
            </a:pPr>
            <a:r>
              <a:rPr lang="ru-RU" sz="2400" b="1" dirty="0"/>
              <a:t>Кто-то думал о бледной красе.</a:t>
            </a:r>
          </a:p>
          <a:p>
            <a:pPr marL="0" indent="0">
              <a:buNone/>
            </a:pPr>
            <a:r>
              <a:rPr lang="ru-RU" sz="2400" b="1" dirty="0"/>
              <a:t>Приближений, сближений, сгораний —</a:t>
            </a:r>
          </a:p>
          <a:p>
            <a:pPr marL="0" indent="0">
              <a:buNone/>
            </a:pPr>
            <a:r>
              <a:rPr lang="ru-RU" sz="2400" b="1" dirty="0"/>
              <a:t>Не приемлет лазурная тишь...</a:t>
            </a:r>
          </a:p>
          <a:p>
            <a:pPr marL="0" indent="0">
              <a:buNone/>
            </a:pPr>
            <a:r>
              <a:rPr lang="ru-RU" sz="2400" b="1" dirty="0"/>
              <a:t>Мы встречались в вечернем тумане,</a:t>
            </a:r>
          </a:p>
          <a:p>
            <a:pPr marL="0" indent="0">
              <a:buNone/>
            </a:pPr>
            <a:r>
              <a:rPr lang="ru-RU" sz="2400" b="1" dirty="0"/>
              <a:t>Где у берега рябь и камыш.</a:t>
            </a:r>
          </a:p>
          <a:p>
            <a:pPr marL="0" indent="0">
              <a:buNone/>
            </a:pPr>
            <a:r>
              <a:rPr lang="ru-RU" sz="2400" b="1" dirty="0"/>
              <a:t>Ни тоски, ни любви, ни обиды,</a:t>
            </a:r>
          </a:p>
          <a:p>
            <a:pPr marL="0" indent="0">
              <a:buNone/>
            </a:pPr>
            <a:r>
              <a:rPr lang="ru-RU" sz="2400" b="1" dirty="0"/>
              <a:t>Всё померкло, прошло, отошло...</a:t>
            </a:r>
          </a:p>
          <a:p>
            <a:pPr marL="0" indent="0">
              <a:buNone/>
            </a:pPr>
            <a:r>
              <a:rPr lang="ru-RU" sz="2400" b="1" dirty="0"/>
              <a:t>Белый стан, голоса панихиды</a:t>
            </a:r>
          </a:p>
          <a:p>
            <a:pPr marL="0" indent="0">
              <a:buNone/>
            </a:pPr>
            <a:r>
              <a:rPr lang="ru-RU" sz="2400" b="1" dirty="0"/>
              <a:t>И твое золотое весло.</a:t>
            </a:r>
          </a:p>
          <a:p>
            <a:pPr marL="0" indent="0">
              <a:buNone/>
            </a:pPr>
            <a:r>
              <a:rPr lang="ru-RU" sz="2400" b="1" dirty="0" smtClean="0"/>
              <a:t>                                                       13 </a:t>
            </a:r>
            <a:r>
              <a:rPr lang="ru-RU" sz="2400" b="1" dirty="0"/>
              <a:t>мая </a:t>
            </a:r>
            <a:r>
              <a:rPr lang="ru-RU" sz="2400" b="1" dirty="0" smtClean="0"/>
              <a:t>1902 года</a:t>
            </a:r>
            <a:endParaRPr lang="ru-RU" sz="2400" b="1" dirty="0"/>
          </a:p>
        </p:txBody>
      </p:sp>
    </p:spTree>
    <p:extLst>
      <p:ext uri="{BB962C8B-B14F-4D97-AF65-F5344CB8AC3E}">
        <p14:creationId xmlns="" xmlns:p14="http://schemas.microsoft.com/office/powerpoint/2010/main" val="124673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054150935"/>
              </p:ext>
            </p:extLst>
          </p:nvPr>
        </p:nvGraphicFramePr>
        <p:xfrm>
          <a:off x="142844" y="303240"/>
          <a:ext cx="9001156" cy="6572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836712"/>
            <a:ext cx="8229600" cy="868346"/>
          </a:xfrm>
        </p:spPr>
        <p:txBody>
          <a:bodyPr/>
          <a:lstStyle/>
          <a:p>
            <a:r>
              <a:rPr lang="ru-RU" dirty="0" smtClean="0">
                <a:ln w="18415" cmpd="sng">
                  <a:solidFill>
                    <a:srgbClr val="663300"/>
                  </a:solidFill>
                  <a:prstDash val="solid"/>
                </a:ln>
                <a:solidFill>
                  <a:srgbClr val="6633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Домашнее задание</a:t>
            </a:r>
            <a:endParaRPr lang="ru-RU" dirty="0">
              <a:ln w="18415" cmpd="sng">
                <a:solidFill>
                  <a:srgbClr val="663300"/>
                </a:solidFill>
                <a:prstDash val="solid"/>
              </a:ln>
              <a:solidFill>
                <a:srgbClr val="6633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916832"/>
            <a:ext cx="8229600" cy="417646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/>
            <a:r>
              <a:rPr lang="ru-RU" dirty="0" smtClean="0"/>
              <a:t>Ответить на вопрос 1 (стр.209 учебника): «В чем проявляется в «Стихах о Прекрасной Даме» отражение реальной жизни, родной природы, отголосков мировых событий?»</a:t>
            </a:r>
          </a:p>
          <a:p>
            <a:pPr>
              <a:buNone/>
            </a:pPr>
            <a:r>
              <a:rPr lang="ru-RU" u="sng" dirty="0" smtClean="0"/>
              <a:t>Дифференцированное (по выбору учащихся</a:t>
            </a:r>
            <a:r>
              <a:rPr lang="ru-RU" dirty="0" smtClean="0"/>
              <a:t>):</a:t>
            </a:r>
          </a:p>
          <a:p>
            <a:pPr lvl="0"/>
            <a:r>
              <a:rPr lang="ru-RU" dirty="0" smtClean="0"/>
              <a:t>Цветовая гамма поэтических образов раннего А. Блока. </a:t>
            </a:r>
          </a:p>
          <a:p>
            <a:pPr lvl="0"/>
            <a:r>
              <a:rPr lang="ru-RU" dirty="0" smtClean="0"/>
              <a:t>*Составить терминологический словарь  символистов.  </a:t>
            </a:r>
          </a:p>
          <a:p>
            <a:pPr lvl="0"/>
            <a:r>
              <a:rPr lang="ru-RU" dirty="0" smtClean="0"/>
              <a:t> ** Написать письмо Александру Блоку. 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0108"/>
          </a:xfrm>
        </p:spPr>
        <p:txBody>
          <a:bodyPr>
            <a:noAutofit/>
          </a:bodyPr>
          <a:lstStyle/>
          <a:p>
            <a:r>
              <a:rPr lang="ru-RU" sz="3200" dirty="0" smtClean="0">
                <a:ln w="18415" cmpd="sng">
                  <a:solidFill>
                    <a:srgbClr val="663300"/>
                  </a:solidFill>
                  <a:prstDash val="solid"/>
                </a:ln>
                <a:solidFill>
                  <a:srgbClr val="6633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Рефлексия</a:t>
            </a:r>
            <a:endParaRPr lang="ru-RU" sz="3200" dirty="0">
              <a:ln w="18415" cmpd="sng">
                <a:solidFill>
                  <a:srgbClr val="663300"/>
                </a:solidFill>
                <a:prstDash val="solid"/>
              </a:ln>
              <a:solidFill>
                <a:srgbClr val="6633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928670"/>
            <a:ext cx="4038600" cy="519749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3200" dirty="0" smtClean="0"/>
              <a:t>  Задачи:</a:t>
            </a:r>
          </a:p>
          <a:p>
            <a:pPr lvl="0"/>
            <a:r>
              <a:rPr lang="ru-RU" sz="3200" dirty="0"/>
              <a:t>повторить особенности символизма как направления;</a:t>
            </a:r>
          </a:p>
          <a:p>
            <a:pPr lvl="0"/>
            <a:r>
              <a:rPr lang="ru-RU" sz="3200" dirty="0"/>
              <a:t>узнать, как философские идеи того времени и романтические идеи воплотились в лирике поэта;</a:t>
            </a:r>
          </a:p>
          <a:p>
            <a:pPr lvl="0"/>
            <a:r>
              <a:rPr lang="ru-RU" sz="3200" dirty="0"/>
              <a:t>проанализировать стихотворения поэта.</a:t>
            </a:r>
          </a:p>
          <a:p>
            <a:pPr>
              <a:buNone/>
            </a:pPr>
            <a:endParaRPr lang="ru-RU" sz="3200" dirty="0" smtClean="0"/>
          </a:p>
          <a:p>
            <a:endParaRPr lang="ru-RU" sz="3200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860032" y="1844824"/>
            <a:ext cx="4038600" cy="331236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3200" i="1" dirty="0" smtClean="0"/>
              <a:t>    </a:t>
            </a:r>
            <a:r>
              <a:rPr lang="ru-RU" sz="3200" b="1" i="1" dirty="0" smtClean="0"/>
              <a:t>Запишите</a:t>
            </a:r>
            <a:r>
              <a:rPr lang="ru-RU" sz="3200" i="1" dirty="0" smtClean="0"/>
              <a:t> основные понятия, термины, имена, которые вы считаете важными для понимания мировоззрения </a:t>
            </a:r>
            <a:r>
              <a:rPr lang="ru-RU" sz="3200" i="1" dirty="0" err="1" smtClean="0"/>
              <a:t>А.Блока</a:t>
            </a:r>
            <a:r>
              <a:rPr lang="ru-RU" sz="3200" i="1" dirty="0" smtClean="0"/>
              <a:t> в ранний период творчества. </a:t>
            </a:r>
          </a:p>
          <a:p>
            <a:pPr>
              <a:buNone/>
            </a:pPr>
            <a:r>
              <a:rPr lang="ru-RU" sz="3200" i="1" dirty="0"/>
              <a:t> </a:t>
            </a:r>
            <a:r>
              <a:rPr lang="ru-RU" sz="3200" i="1" dirty="0" smtClean="0"/>
              <a:t>           (не менее 10)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16632"/>
            <a:ext cx="7916416" cy="2304256"/>
          </a:xfrm>
        </p:spPr>
        <p:txBody>
          <a:bodyPr/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Романтический мир </a:t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раннего Блока. Сборник «Стихи о  Прекрасной Даме»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026" name="Picture 2" descr="http://f13.ifotki.info/org/e5d8cdefc3ed0f5abc52026ae0d46984bc5f6c1444639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345319"/>
            <a:ext cx="2494790" cy="35238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6" name="Содержимое 4"/>
          <p:cNvSpPr txBox="1">
            <a:spLocks/>
          </p:cNvSpPr>
          <p:nvPr/>
        </p:nvSpPr>
        <p:spPr>
          <a:xfrm>
            <a:off x="3141749" y="3284984"/>
            <a:ext cx="5894747" cy="201622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ru-RU" sz="2400" b="1" dirty="0" smtClean="0"/>
              <a:t>Предчувствую Тебя. Года проходят мимо –</a:t>
            </a:r>
          </a:p>
          <a:p>
            <a:pPr>
              <a:buFont typeface="Arial" pitchFamily="34" charset="0"/>
              <a:buNone/>
            </a:pPr>
            <a:r>
              <a:rPr lang="ru-RU" sz="2400" b="1" dirty="0" smtClean="0"/>
              <a:t>Всё в облике одном предчувствую Тебя.</a:t>
            </a:r>
          </a:p>
          <a:p>
            <a:pPr>
              <a:buFont typeface="Arial" pitchFamily="34" charset="0"/>
              <a:buNone/>
            </a:pPr>
            <a:r>
              <a:rPr lang="ru-RU" sz="2400" b="1" dirty="0" smtClean="0"/>
              <a:t>Весь горизонт в огне….</a:t>
            </a:r>
          </a:p>
          <a:p>
            <a:pPr>
              <a:buFont typeface="Arial" pitchFamily="34" charset="0"/>
              <a:buNone/>
            </a:pPr>
            <a:r>
              <a:rPr lang="ru-RU" sz="2400" b="1" dirty="0"/>
              <a:t> </a:t>
            </a:r>
            <a:r>
              <a:rPr lang="ru-RU" sz="2400" b="1" dirty="0" smtClean="0"/>
              <a:t>                                           Александр Блок</a:t>
            </a:r>
            <a:endParaRPr lang="ru-RU" sz="2400" b="1" dirty="0"/>
          </a:p>
        </p:txBody>
      </p:sp>
    </p:spTree>
    <p:extLst>
      <p:ext uri="{BB962C8B-B14F-4D97-AF65-F5344CB8AC3E}">
        <p14:creationId xmlns="" xmlns:p14="http://schemas.microsoft.com/office/powerpoint/2010/main" val="421225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irina\Desktop\аттестация\1 урок 11 класс\плакаты\бс 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28940">
            <a:off x="4625373" y="2947971"/>
            <a:ext cx="4387020" cy="32904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irina\Desktop\аттестация\1 урок 11 класс\плакаты\бс 2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07488">
            <a:off x="336980" y="649349"/>
            <a:ext cx="4467954" cy="30196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13177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ипы речи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Типы речи</Template>
  <TotalTime>694</TotalTime>
  <Words>667</Words>
  <Application>Microsoft Office PowerPoint</Application>
  <PresentationFormat>Экран (4:3)</PresentationFormat>
  <Paragraphs>147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Типы речи</vt:lpstr>
      <vt:lpstr>Слайд 1</vt:lpstr>
      <vt:lpstr>Задание 1. Разминка</vt:lpstr>
      <vt:lpstr>Задание 1. Разминка</vt:lpstr>
      <vt:lpstr>Слайд 4</vt:lpstr>
      <vt:lpstr>Слайд 5</vt:lpstr>
      <vt:lpstr>Романтический мир  раннего Блока. Сборник «Стихи о  Прекрасной Даме»</vt:lpstr>
      <vt:lpstr>Слайд 7</vt:lpstr>
      <vt:lpstr>Слайд 8</vt:lpstr>
      <vt:lpstr>Слайд 9</vt:lpstr>
      <vt:lpstr>Слайд 10</vt:lpstr>
      <vt:lpstr>Слайд 11</vt:lpstr>
      <vt:lpstr>Слайд 12</vt:lpstr>
      <vt:lpstr>Домашнее задание</vt:lpstr>
      <vt:lpstr>Рефлексия</vt:lpstr>
      <vt:lpstr>Романтический мир  раннего Блока. Сборник «Стихи о  Прекрасной Даме»</vt:lpstr>
      <vt:lpstr>Слайд 16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Способы и средства связи предложений в тексте</dc:title>
  <dc:creator>Никиша</dc:creator>
  <cp:lastModifiedBy>bagira</cp:lastModifiedBy>
  <cp:revision>121</cp:revision>
  <dcterms:created xsi:type="dcterms:W3CDTF">2011-07-07T09:25:04Z</dcterms:created>
  <dcterms:modified xsi:type="dcterms:W3CDTF">2017-01-22T18:01:08Z</dcterms:modified>
</cp:coreProperties>
</file>